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41"/>
  </p:notesMasterIdLst>
  <p:sldIdLst>
    <p:sldId id="256" r:id="rId2"/>
    <p:sldId id="257" r:id="rId3"/>
    <p:sldId id="258" r:id="rId4"/>
    <p:sldId id="289" r:id="rId5"/>
    <p:sldId id="260" r:id="rId6"/>
    <p:sldId id="259" r:id="rId7"/>
    <p:sldId id="261" r:id="rId8"/>
    <p:sldId id="262" r:id="rId9"/>
    <p:sldId id="277" r:id="rId10"/>
    <p:sldId id="286" r:id="rId11"/>
    <p:sldId id="278" r:id="rId12"/>
    <p:sldId id="279" r:id="rId13"/>
    <p:sldId id="263" r:id="rId14"/>
    <p:sldId id="264" r:id="rId15"/>
    <p:sldId id="265" r:id="rId16"/>
    <p:sldId id="266" r:id="rId17"/>
    <p:sldId id="280" r:id="rId18"/>
    <p:sldId id="268" r:id="rId19"/>
    <p:sldId id="267" r:id="rId20"/>
    <p:sldId id="269" r:id="rId21"/>
    <p:sldId id="281" r:id="rId22"/>
    <p:sldId id="270" r:id="rId23"/>
    <p:sldId id="284" r:id="rId24"/>
    <p:sldId id="282" r:id="rId25"/>
    <p:sldId id="283" r:id="rId26"/>
    <p:sldId id="271" r:id="rId27"/>
    <p:sldId id="272" r:id="rId28"/>
    <p:sldId id="295" r:id="rId29"/>
    <p:sldId id="293" r:id="rId30"/>
    <p:sldId id="273" r:id="rId31"/>
    <p:sldId id="274" r:id="rId32"/>
    <p:sldId id="275" r:id="rId33"/>
    <p:sldId id="276" r:id="rId34"/>
    <p:sldId id="290" r:id="rId35"/>
    <p:sldId id="287" r:id="rId36"/>
    <p:sldId id="291" r:id="rId37"/>
    <p:sldId id="292" r:id="rId38"/>
    <p:sldId id="288" r:id="rId39"/>
    <p:sldId id="285" r:id="rId40"/>
  </p:sldIdLst>
  <p:sldSz cx="9144000" cy="5143500" type="screen16x9"/>
  <p:notesSz cx="51435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4E1E"/>
    <a:srgbClr val="0F1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27" d="100"/>
          <a:sy n="127" d="100"/>
        </p:scale>
        <p:origin x="17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6627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E38C96-8AF5-A239-0AD2-7B01BFE72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C7184E-E387-9180-CA2E-2C5C344D53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62EE74-EC86-89F9-1B49-8A14E5C3C2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AAEAC-0782-C776-0766-E9F9D37EAB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2060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B16A66-5022-2C24-210A-CD5E47D14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FAC313-BE40-9CEF-8736-1027E566F8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601705-7A68-C159-FD6D-DDAA41A941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353B7-8650-8FC8-3281-D00A9196B8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190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104267-86E4-AF88-4CB0-1E6863EC6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B42D39-777C-89D6-A8CF-8110B68C2A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2571CA-1F30-A1E2-E999-ABB9BA3003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1518EB-EB42-331D-844B-9450B71BF3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435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B010BD-E13B-4406-B7BE-6CCFF5DC4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5977B1-EE97-C7FA-BDE8-C5FC79D3E2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92D263-95C1-080D-1D7C-C7C2DE7109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9B8A8D-6879-9B29-4272-FF27C97B9C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923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42F51-D314-200B-3AFF-DA1326EE6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106053-4532-05F6-E96D-E8368527F2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A96F18-400F-9433-2B50-0A500BDE13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6B8E57-9B71-0A0E-6177-BD934377B6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455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23820-7553-AACE-9AF8-D01393935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EE1B56-30AF-4383-B7EE-820CA4743E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12DD49-A03F-E4DF-DE30-AD33DD87BB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A790C1-81A4-4772-E6E3-8CBD03E1C5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31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799" y="1473200"/>
            <a:ext cx="5398295" cy="1816098"/>
          </a:xfrm>
        </p:spPr>
        <p:txBody>
          <a:bodyPr anchor="b">
            <a:normAutofit/>
          </a:bodyPr>
          <a:lstStyle>
            <a:lvl1pPr algn="r">
              <a:defRPr sz="36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799" y="3289300"/>
            <a:ext cx="5398295" cy="10541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 cap="all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99419" y="4402932"/>
            <a:ext cx="1200150" cy="283369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799" y="4402932"/>
            <a:ext cx="3670469" cy="283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56719" y="4402932"/>
            <a:ext cx="413375" cy="28336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6597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3549649"/>
            <a:ext cx="759857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8701" y="699084"/>
            <a:ext cx="6569870" cy="237373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3974702"/>
            <a:ext cx="7598570" cy="37028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92636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70" cy="2343149"/>
          </a:xfrm>
        </p:spPr>
        <p:txBody>
          <a:bodyPr anchor="ctr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3257550"/>
            <a:ext cx="7598571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41347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78400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6206" y="6175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201" y="457201"/>
            <a:ext cx="7162799" cy="2057399"/>
          </a:xfrm>
        </p:spPr>
        <p:txBody>
          <a:bodyPr anchor="ctr">
            <a:normAutofit/>
          </a:bodyPr>
          <a:lstStyle>
            <a:lvl1pPr algn="l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3406" y="2514600"/>
            <a:ext cx="7004388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599" y="3257550"/>
            <a:ext cx="7614275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2938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481436"/>
            <a:ext cx="7598569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3583036"/>
            <a:ext cx="7598570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70146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678400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6206" y="6175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744201" y="457201"/>
            <a:ext cx="7162799" cy="2057399"/>
          </a:xfrm>
        </p:spPr>
        <p:txBody>
          <a:bodyPr anchor="ctr">
            <a:normAutofit/>
          </a:bodyPr>
          <a:lstStyle>
            <a:lvl1pPr algn="l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350" y="2914650"/>
            <a:ext cx="7601577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49" y="3581400"/>
            <a:ext cx="7601577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24260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70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351" y="2628900"/>
            <a:ext cx="7598571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3257550"/>
            <a:ext cx="7598571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56742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69" cy="1092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33113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4006" y="457200"/>
            <a:ext cx="1618914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457200"/>
            <a:ext cx="5874087" cy="38862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36928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8997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00763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2481436"/>
            <a:ext cx="7598570" cy="1101600"/>
          </a:xfrm>
        </p:spPr>
        <p:txBody>
          <a:bodyPr anchor="b"/>
          <a:lstStyle>
            <a:lvl1pPr algn="l">
              <a:defRPr sz="3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49" y="3583036"/>
            <a:ext cx="759857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cap="all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38156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1" y="1606550"/>
            <a:ext cx="3746501" cy="273685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66421" y="1606551"/>
            <a:ext cx="3746499" cy="273685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3246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0252" y="1663700"/>
            <a:ext cx="35317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1" y="2152651"/>
            <a:ext cx="3747692" cy="219074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3" y="1670050"/>
            <a:ext cx="35421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67612" y="2152651"/>
            <a:ext cx="3746501" cy="219074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9886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504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4512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555750"/>
            <a:ext cx="2760664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6151" y="457201"/>
            <a:ext cx="4626770" cy="38862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584450"/>
            <a:ext cx="2760664" cy="137160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61459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200150"/>
            <a:ext cx="4623490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2190" y="685800"/>
            <a:ext cx="2460731" cy="3429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228850"/>
            <a:ext cx="4623490" cy="1371600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0373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69" cy="1092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1606551"/>
            <a:ext cx="7598569" cy="2736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2245" y="4402932"/>
            <a:ext cx="1200150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4402932"/>
            <a:ext cx="5870744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99546" y="4402932"/>
            <a:ext cx="413375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883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b="1" kern="1200" cap="all">
          <a:ln w="3175" cmpd="sng">
            <a:noFill/>
          </a:ln>
          <a:solidFill>
            <a:srgbClr val="0070C0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609600" y="94566"/>
            <a:ext cx="5658853" cy="11707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405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Agentic AI for Reproducible Language Science</a:t>
            </a:r>
            <a:endParaRPr lang="en-US" sz="4050" dirty="0"/>
          </a:p>
        </p:txBody>
      </p:sp>
      <p:sp>
        <p:nvSpPr>
          <p:cNvPr id="4" name="Text 2"/>
          <p:cNvSpPr/>
          <p:nvPr/>
        </p:nvSpPr>
        <p:spPr>
          <a:xfrm>
            <a:off x="609600" y="1976884"/>
            <a:ext cx="8083296" cy="32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sz="1800" dirty="0">
                <a:solidFill>
                  <a:srgbClr val="94A3B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From Prompt to Pipeline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609600" y="2453878"/>
            <a:ext cx="7924800" cy="1697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91"/>
              </a:lnSpc>
              <a:buNone/>
            </a:pP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876300" y="2606278"/>
            <a:ext cx="3458718" cy="32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Shane Lindsay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6657131" y="4615191"/>
            <a:ext cx="3458718" cy="32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sz="1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s.lindsay@hull.ac.uk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76300" y="3349972"/>
            <a:ext cx="3458718" cy="32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sz="1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University of Hull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828916" y="4023612"/>
            <a:ext cx="4589936" cy="411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git</a:t>
            </a:r>
            <a:r>
              <a:rPr lang="en-US" sz="1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hub.com/shanelindsay/agentic-r</a:t>
            </a:r>
            <a:endParaRPr lang="en-US" sz="1800" dirty="0"/>
          </a:p>
        </p:txBody>
      </p:sp>
      <p:pic>
        <p:nvPicPr>
          <p:cNvPr id="1026" name="Picture 2" descr="University of Hull – Hands On Education Consultants">
            <a:extLst>
              <a:ext uri="{FF2B5EF4-FFF2-40B4-BE49-F238E27FC236}">
                <a16:creationId xmlns:a16="http://schemas.microsoft.com/office/drawing/2014/main" id="{3F8760A6-B270-4B66-C97E-A4F16ADFA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12" y="3183358"/>
            <a:ext cx="2175471" cy="163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about, prices, reviews 2025 ...">
            <a:extLst>
              <a:ext uri="{FF2B5EF4-FFF2-40B4-BE49-F238E27FC236}">
                <a16:creationId xmlns:a16="http://schemas.microsoft.com/office/drawing/2014/main" id="{53019B62-F0CD-ADBD-B0F6-3CAC1491A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668" y="3761149"/>
            <a:ext cx="834580" cy="834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CD7F13-14E7-B9F4-A3E2-5820C0A9D4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6077" y="210913"/>
            <a:ext cx="2358189" cy="23581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BBC Micro and CUB Monitor - Superhive ...">
            <a:extLst>
              <a:ext uri="{FF2B5EF4-FFF2-40B4-BE49-F238E27FC236}">
                <a16:creationId xmlns:a16="http://schemas.microsoft.com/office/drawing/2014/main" id="{5A21C292-4D37-C363-1C7A-6DF1FD695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0768" y="371126"/>
            <a:ext cx="4530786" cy="226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First Reddit post! RC2014 with a BBC Micro as terminal emulator. :  r/retrobattlestations">
            <a:extLst>
              <a:ext uri="{FF2B5EF4-FFF2-40B4-BE49-F238E27FC236}">
                <a16:creationId xmlns:a16="http://schemas.microsoft.com/office/drawing/2014/main" id="{07D8AC27-0FDD-B5F1-8ADC-190D7D33A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6" y="2019300"/>
            <a:ext cx="3139440" cy="2354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939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GitHub Copilot in VS Code">
            <a:extLst>
              <a:ext uri="{FF2B5EF4-FFF2-40B4-BE49-F238E27FC236}">
                <a16:creationId xmlns:a16="http://schemas.microsoft.com/office/drawing/2014/main" id="{426187F5-546D-C439-4273-336C60B0F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7338"/>
            <a:ext cx="9144000" cy="4567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729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BE9639-1174-E8BE-75B6-FF55B38EF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4040"/>
            <a:ext cx="5909569" cy="3215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9CEC77-EA62-2D5C-03D4-FC077259A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4291" y="0"/>
            <a:ext cx="5509709" cy="252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79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TRADE-OFFS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Promise and Perils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424434"/>
            <a:ext cx="3857625" cy="3268266"/>
          </a:xfrm>
          <a:prstGeom prst="roundRect">
            <a:avLst>
              <a:gd name="adj" fmla="val 5246"/>
            </a:avLst>
          </a:prstGeom>
          <a:solidFill>
            <a:srgbClr val="1B2A44"/>
          </a:solidFill>
          <a:ln/>
          <a:effectLst>
            <a:outerShdw blurRad="228600" dist="95250" dir="5400000" algn="bl" rotWithShape="0">
              <a:srgbClr val="050C1A">
                <a:alpha val="25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800100" y="1576834"/>
            <a:ext cx="3546158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1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Promise </a:t>
            </a:r>
          </a:p>
          <a:p>
            <a:pPr marL="0" indent="0" algn="l">
              <a:buNone/>
            </a:pP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800100" y="1976884"/>
            <a:ext cx="3476625" cy="1898749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algn="l">
              <a:lnSpc>
                <a:spcPts val="2242"/>
              </a:lnSpc>
              <a:buSzPct val="100000"/>
            </a:pPr>
            <a:r>
              <a:rPr lang="en-US" sz="1725" b="1" dirty="0">
                <a:solidFill>
                  <a:srgbClr val="9C4E1E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Do more! More quickly!</a:t>
            </a:r>
          </a:p>
          <a:p>
            <a:pPr algn="l">
              <a:lnSpc>
                <a:spcPts val="2242"/>
              </a:lnSpc>
              <a:buSzPct val="100000"/>
            </a:pPr>
            <a:endParaRPr lang="en-US" sz="1725" b="1" dirty="0">
              <a:solidFill>
                <a:srgbClr val="E2E8F0"/>
              </a:solidFill>
              <a:latin typeface="Trebuchet MS" pitchFamily="34" charset="0"/>
              <a:ea typeface="Trebuchet MS" pitchFamily="34" charset="-122"/>
              <a:cs typeface="Trebuchet MS" pitchFamily="34" charset="-120"/>
            </a:endParaRPr>
          </a:p>
          <a:p>
            <a:pPr marL="171450" indent="-171450" algn="l">
              <a:lnSpc>
                <a:spcPts val="2242"/>
              </a:lnSpc>
              <a:buSzPct val="100000"/>
              <a:buChar char="•"/>
            </a:pPr>
            <a:r>
              <a:rPr lang="en-US" sz="1725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Accelerate analysis and reporting</a:t>
            </a:r>
            <a:endParaRPr lang="en-US" sz="1725" dirty="0"/>
          </a:p>
          <a:p>
            <a:pPr marL="171450" indent="-171450" algn="l">
              <a:lnSpc>
                <a:spcPts val="2242"/>
              </a:lnSpc>
              <a:buSzPct val="100000"/>
              <a:buChar char="•"/>
            </a:pPr>
            <a:r>
              <a:rPr lang="en-US" sz="1725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Extend what individuals and small teams can deliver</a:t>
            </a:r>
            <a:endParaRPr lang="en-US" sz="1725" dirty="0"/>
          </a:p>
          <a:p>
            <a:pPr marL="171450" indent="-171450" algn="l">
              <a:lnSpc>
                <a:spcPts val="2242"/>
              </a:lnSpc>
              <a:buSzPct val="100000"/>
              <a:buChar char="•"/>
            </a:pPr>
            <a:r>
              <a:rPr lang="en-US" sz="1725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Lower activation energy for ambitious workflows</a:t>
            </a:r>
            <a:endParaRPr lang="en-US" sz="1725" dirty="0"/>
          </a:p>
        </p:txBody>
      </p:sp>
      <p:sp>
        <p:nvSpPr>
          <p:cNvPr id="7" name="Text 5"/>
          <p:cNvSpPr/>
          <p:nvPr/>
        </p:nvSpPr>
        <p:spPr>
          <a:xfrm>
            <a:off x="4676775" y="1424434"/>
            <a:ext cx="3857625" cy="3268266"/>
          </a:xfrm>
          <a:prstGeom prst="roundRect">
            <a:avLst>
              <a:gd name="adj" fmla="val 5246"/>
            </a:avLst>
          </a:prstGeom>
          <a:solidFill>
            <a:srgbClr val="1B2A44"/>
          </a:solidFill>
          <a:ln/>
          <a:effectLst>
            <a:outerShdw blurRad="228600" dist="95250" dir="5400000" algn="bl" rotWithShape="0">
              <a:srgbClr val="050C1A">
                <a:alpha val="25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4867275" y="1576834"/>
            <a:ext cx="3546158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1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Perils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4867275" y="1976884"/>
            <a:ext cx="3476625" cy="2563416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242"/>
              </a:lnSpc>
              <a:buSzPct val="100000"/>
              <a:buChar char="•"/>
            </a:pPr>
            <a:r>
              <a:rPr lang="en-US" sz="1725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Hallucinations errors still happen (though much rarer)</a:t>
            </a:r>
            <a:endParaRPr lang="en-US" sz="1725" dirty="0"/>
          </a:p>
          <a:p>
            <a:pPr marL="171450" indent="-171450" algn="l">
              <a:lnSpc>
                <a:spcPts val="2242"/>
              </a:lnSpc>
              <a:buSzPct val="100000"/>
              <a:buChar char="•"/>
            </a:pPr>
            <a:r>
              <a:rPr lang="en-US" sz="1725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Risk of diffusing responsibility and losing oversight</a:t>
            </a:r>
            <a:endParaRPr lang="en-US" sz="1725" dirty="0"/>
          </a:p>
          <a:p>
            <a:pPr marL="171450" indent="-171450" algn="l">
              <a:lnSpc>
                <a:spcPts val="2242"/>
              </a:lnSpc>
              <a:buSzPct val="100000"/>
              <a:buChar char="•"/>
            </a:pPr>
            <a:r>
              <a:rPr lang="en-US" sz="1725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Skill atrophy when agents replace deliberate practice</a:t>
            </a:r>
            <a:endParaRPr lang="en-US" sz="1725" dirty="0"/>
          </a:p>
          <a:p>
            <a:pPr marL="171450" indent="-171450" algn="l">
              <a:lnSpc>
                <a:spcPts val="2242"/>
              </a:lnSpc>
              <a:buSzPct val="100000"/>
              <a:buChar char="•"/>
            </a:pPr>
            <a:r>
              <a:rPr lang="en-US" sz="1725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New operational complexity and tech debt</a:t>
            </a:r>
            <a:endParaRPr lang="en-US" sz="172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MINDSET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Working With Agents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8240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Treat agents like new lab members: eager, fast, occasionally wrong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Structure projects so someone new can run them end to end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Use guardrails &amp; approvals, 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Invest in project hygiene - structure unlocks reliable </a:t>
            </a:r>
            <a:r>
              <a:rPr lang="en-US" sz="1950" i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automation</a:t>
            </a:r>
          </a:p>
          <a:p>
            <a:pPr algn="l">
              <a:lnSpc>
                <a:spcPct val="200000"/>
              </a:lnSpc>
              <a:buSzPct val="100000"/>
            </a:pPr>
            <a:r>
              <a:rPr lang="en-US" sz="1950" i="1" dirty="0">
                <a:solidFill>
                  <a:srgbClr val="E2E8F0"/>
                </a:solidFill>
                <a:latin typeface="Trebuchet MS" pitchFamily="34" charset="0"/>
              </a:rPr>
              <a:t>Best practices for agents = best practices for science + reproducible research</a:t>
            </a:r>
            <a:endParaRPr lang="en-US" sz="1950" i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PRINCIPLES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Why Reproducible Research?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2318147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Follows the “replication crisis” in psychology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Enable peers to verify findings and build on your work</a:t>
            </a:r>
            <a:endParaRPr lang="en-US" sz="28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Increase transparency, reduce hidden biases</a:t>
            </a:r>
            <a:endParaRPr lang="en-US" sz="28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Spot errors earlier via shared, reviewable workflows</a:t>
            </a:r>
            <a:endParaRPr lang="en-US" sz="28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Preserve institutional knowledge beyond any one researcher</a:t>
            </a:r>
            <a:endParaRPr lang="en-US" sz="28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Align with funder and journal expectations</a:t>
            </a:r>
            <a:endParaRPr lang="en-US" sz="2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SYNERGY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Reproducible Science in China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3734189" cy="16716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>
              <a:lnSpc>
                <a:spcPts val="2691"/>
              </a:lnSpc>
              <a:buSzPct val="100000"/>
              <a:buChar char="•"/>
            </a:pPr>
            <a:r>
              <a:rPr lang="en-GB" sz="2000" dirty="0"/>
              <a:t>Grass-roots: Chinese Open Science Network growing ECR-led community</a:t>
            </a:r>
          </a:p>
          <a:p>
            <a:pPr marL="171450" indent="-171450">
              <a:lnSpc>
                <a:spcPts val="2691"/>
              </a:lnSpc>
              <a:buSzPct val="100000"/>
              <a:buChar char="•"/>
            </a:pPr>
            <a:r>
              <a:rPr lang="en-GB" sz="2000" dirty="0"/>
              <a:t>CAS Open Science for Psychology, pre-print and data sharing</a:t>
            </a:r>
          </a:p>
          <a:p>
            <a:pPr>
              <a:lnSpc>
                <a:spcPts val="2691"/>
              </a:lnSpc>
              <a:buSzPct val="100000"/>
            </a:pPr>
            <a:endParaRPr lang="en-GB" sz="2000" dirty="0"/>
          </a:p>
          <a:p>
            <a:pPr marL="171450" indent="-171450">
              <a:lnSpc>
                <a:spcPts val="2691"/>
              </a:lnSpc>
              <a:buSzPct val="100000"/>
              <a:buChar char="•"/>
            </a:pPr>
            <a:r>
              <a:rPr lang="en-GB" sz="1400" dirty="0"/>
              <a:t>Zhao, J., et al. (2024). The status quo, challenges, and recommendations of preregistration in psychological science (in Chinese). </a:t>
            </a:r>
            <a:r>
              <a:rPr lang="en-GB" sz="1400" i="1" dirty="0"/>
              <a:t>Advances in Psychological Science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ED1733-F3AD-3D46-1C61-02324EF37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707" y="1272034"/>
            <a:ext cx="3734189" cy="355533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77616-1960-A88B-B5D6-8977BA9C1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FAAE4D5-E45C-AC94-8A9C-43AD52CAB621}"/>
              </a:ext>
            </a:extLst>
          </p:cNvPr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PRINCIPLES</a:t>
            </a:r>
            <a:endParaRPr lang="en-US" sz="13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69577D3-1744-13FE-41B2-76C67A91C691}"/>
              </a:ext>
            </a:extLst>
          </p:cNvPr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Why Reproducible Research + Agents?</a:t>
            </a:r>
            <a:endParaRPr lang="en-US" sz="3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F9F5BAE4-A485-958C-316C-99A453D9C05C}"/>
              </a:ext>
            </a:extLst>
          </p:cNvPr>
          <p:cNvSpPr/>
          <p:nvPr/>
        </p:nvSpPr>
        <p:spPr>
          <a:xfrm>
            <a:off x="609600" y="1348234"/>
            <a:ext cx="7924800" cy="2318147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800" dirty="0"/>
              <a:t> Working with Agents should be done in-line with principles of reproducible science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endParaRPr lang="en-US" sz="28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800" dirty="0"/>
              <a:t> Any agent-augmented analysis should be checked and reproducible</a:t>
            </a:r>
          </a:p>
        </p:txBody>
      </p:sp>
    </p:spTree>
    <p:extLst>
      <p:ext uri="{BB962C8B-B14F-4D97-AF65-F5344CB8AC3E}">
        <p14:creationId xmlns:p14="http://schemas.microsoft.com/office/powerpoint/2010/main" val="3431185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INFRASTRUCTURE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Containers: Predictability and Security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32992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Containers give every run the same starting point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Agents are stateless - containerised runs keep them grounded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If a colleague can run the repo from docs, an agent can too</a:t>
            </a:r>
          </a:p>
          <a:p>
            <a:pPr algn="l">
              <a:lnSpc>
                <a:spcPct val="200000"/>
              </a:lnSpc>
              <a:buSzPct val="100000"/>
            </a:pPr>
            <a:endParaRPr lang="en-US" sz="1950" dirty="0">
              <a:solidFill>
                <a:srgbClr val="E2E8F0"/>
              </a:solidFill>
              <a:latin typeface="Trebuchet MS" pitchFamily="34" charset="0"/>
              <a:ea typeface="Trebuchet MS" pitchFamily="34" charset="-122"/>
              <a:cs typeface="Trebuchet MS" pitchFamily="34" charset="-120"/>
            </a:endParaRPr>
          </a:p>
          <a:p>
            <a:pPr algn="l">
              <a:lnSpc>
                <a:spcPct val="200000"/>
              </a:lnSpc>
              <a:buSzPct val="100000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</a:rPr>
              <a:t>Containers keep agents isolated (from file-system and/or web)</a:t>
            </a:r>
            <a:endParaRPr lang="en-US" sz="19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DESIGN PATTERNS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Good </a:t>
            </a:r>
            <a:r>
              <a:rPr lang="en-US" sz="3300" b="1" dirty="0">
                <a:solidFill>
                  <a:srgbClr val="0F172A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practices</a:t>
            </a:r>
            <a:endParaRPr lang="en-US" sz="3300" dirty="0">
              <a:solidFill>
                <a:srgbClr val="0F172A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2013347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endParaRPr lang="en-US" sz="1950" b="1" dirty="0">
              <a:solidFill>
                <a:srgbClr val="E2E8F0"/>
              </a:solidFill>
              <a:latin typeface="Trebuchet MS" pitchFamily="34" charset="0"/>
              <a:ea typeface="Trebuchet MS" pitchFamily="34" charset="-122"/>
              <a:cs typeface="Trebuchet MS" pitchFamily="34" charset="-120"/>
            </a:endParaRPr>
          </a:p>
          <a:p>
            <a:pPr>
              <a:lnSpc>
                <a:spcPts val="2691"/>
              </a:lnSpc>
              <a:buSzPct val="100000"/>
            </a:pPr>
            <a:r>
              <a:rPr lang="en-US" sz="20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How Code Structure Evolves</a:t>
            </a:r>
            <a:endParaRPr lang="en-US" sz="20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Monolithic scripts: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fast to start, fragile, opaque when something breaks</a:t>
            </a:r>
            <a:endParaRPr lang="en-US" sz="195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Numbered scripts: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clearer modularity, easier to rerun sections</a:t>
            </a:r>
            <a:endParaRPr lang="en-US" sz="195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Makefile pipelines: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explicit dependencies, deterministic outputs - press go to reach the manuscript</a:t>
            </a:r>
            <a:endParaRPr lang="en-US" sz="1950" dirty="0"/>
          </a:p>
        </p:txBody>
      </p:sp>
      <p:pic>
        <p:nvPicPr>
          <p:cNvPr id="4098" name="Picture 2" descr="2+ Thousand Beginner Level Royalty-Free Images, Stock Photos &amp; Pictures |  Shutterstock">
            <a:extLst>
              <a:ext uri="{FF2B5EF4-FFF2-40B4-BE49-F238E27FC236}">
                <a16:creationId xmlns:a16="http://schemas.microsoft.com/office/drawing/2014/main" id="{F90F3504-47E4-166A-B178-DFA84253E5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637" y="3837907"/>
            <a:ext cx="2532396" cy="1172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OVERVIEW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Agenda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3001344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ct val="15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Why agentic AI matters right now</a:t>
            </a:r>
            <a:endParaRPr lang="en-US" sz="2400" dirty="0"/>
          </a:p>
          <a:p>
            <a:pPr marL="171450" indent="-171450" algn="l">
              <a:lnSpc>
                <a:spcPct val="15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Defining agents and their toolkit</a:t>
            </a:r>
            <a:endParaRPr lang="en-US" sz="2400" dirty="0"/>
          </a:p>
          <a:p>
            <a:pPr marL="171450" indent="-171450" algn="l">
              <a:lnSpc>
                <a:spcPct val="15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Demo: reproducible research with agents</a:t>
            </a:r>
            <a:endParaRPr lang="en-US" sz="2400" dirty="0"/>
          </a:p>
          <a:p>
            <a:pPr marL="171450" indent="-171450" algn="l">
              <a:lnSpc>
                <a:spcPct val="15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Patterns and practices you can reuse</a:t>
            </a:r>
          </a:p>
          <a:p>
            <a:pPr marL="171450" indent="-171450" algn="l">
              <a:lnSpc>
                <a:spcPct val="15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</a:rPr>
              <a:t> Focus on AI for quantitative data analysis + reporting</a:t>
            </a:r>
            <a:endParaRPr lang="en-US" sz="2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COLLABORATION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GitHub + Agents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32992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Agents often strongly linked to </a:t>
            </a:r>
            <a:r>
              <a:rPr lang="en-US" sz="1950" b="1" dirty="0" err="1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github</a:t>
            </a:r>
            <a:endParaRPr lang="en-US" sz="1950" b="1" dirty="0">
              <a:solidFill>
                <a:srgbClr val="E2E8F0"/>
              </a:solidFill>
              <a:latin typeface="Trebuchet MS" pitchFamily="34" charset="0"/>
              <a:ea typeface="Trebuchet MS" pitchFamily="34" charset="-122"/>
              <a:cs typeface="Trebuchet MS" pitchFamily="34" charset="-120"/>
            </a:endParaRPr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endParaRPr lang="en-US" sz="1950" dirty="0">
              <a:solidFill>
                <a:srgbClr val="E2E8F0"/>
              </a:solidFill>
              <a:latin typeface="Trebuchet MS" pitchFamily="34" charset="0"/>
              <a:ea typeface="Trebuchet MS" pitchFamily="34" charset="-122"/>
              <a:cs typeface="Trebuchet MS" pitchFamily="34" charset="-120"/>
            </a:endParaRPr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Version history protects work and surfaces diffs automatically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Agents operate via CLI; humans can review in IDE or web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Pull requests keep you in the approval loop</a:t>
            </a:r>
            <a:endParaRPr lang="en-US" sz="1950" dirty="0"/>
          </a:p>
        </p:txBody>
      </p:sp>
      <p:pic>
        <p:nvPicPr>
          <p:cNvPr id="5" name="Picture 4" descr="GitHub - about, prices, reviews 2025 ...">
            <a:extLst>
              <a:ext uri="{FF2B5EF4-FFF2-40B4-BE49-F238E27FC236}">
                <a16:creationId xmlns:a16="http://schemas.microsoft.com/office/drawing/2014/main" id="{85E7F7D3-3B0C-D894-9BF1-D7673A6E0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4246" y="400049"/>
            <a:ext cx="1616793" cy="161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BF2EF-9279-D1F7-C799-6A3B41721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 descr="GitHub - about, prices, reviews 2025 ...">
            <a:extLst>
              <a:ext uri="{FF2B5EF4-FFF2-40B4-BE49-F238E27FC236}">
                <a16:creationId xmlns:a16="http://schemas.microsoft.com/office/drawing/2014/main" id="{880B3C66-8960-3EA2-5A43-C95627074DA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469" y="190341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8824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CASE STUDY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Inside agentic-r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8240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0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AGENTS.md</a:t>
            </a: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is the handbook for humans and agents</a:t>
            </a:r>
            <a:endParaRPr lang="en-US" sz="200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0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dev/run-in-env.sh</a:t>
            </a: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wraps R sessions with micromamba</a:t>
            </a:r>
            <a:endParaRPr lang="en-US" sz="200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0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environment.yml</a:t>
            </a: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pins R version and packages</a:t>
            </a:r>
            <a:endParaRPr lang="en-US" sz="20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9BB0C11-BF93-1673-937E-2A030F5D6553}"/>
              </a:ext>
            </a:extLst>
          </p:cNvPr>
          <p:cNvSpPr txBox="1"/>
          <p:nvPr/>
        </p:nvSpPr>
        <p:spPr>
          <a:xfrm>
            <a:off x="2466474" y="168441"/>
            <a:ext cx="327860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.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gitignore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.here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AGENTS.md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Makefile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README.md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environment.yml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R/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└── 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utils.R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configs/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└── 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cleaning.yml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data/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└── raw/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dev/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└── run-in-env.sh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docs/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├── data-sources.md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└── ideas.md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outputs/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├── data/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├── deliverables/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├── figures/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├── reports/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└── results/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├── reports/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├── .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gitignore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├── _quarto-profile-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local.yaml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├── _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quarto.yml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   └── 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results.qmd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│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└── scripts/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├── 01_prepare.R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├── 02_base_lm.R</a:t>
            </a:r>
          </a:p>
          <a:p>
            <a:r>
              <a:rPr lang="en-GB" sz="7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└── </a:t>
            </a:r>
            <a:r>
              <a:rPr lang="en-GB" sz="7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character_frequency_effect.R</a:t>
            </a:r>
            <a:endParaRPr lang="en-GB" sz="7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500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12FF73-D938-99AF-257C-83D32AE0B588}"/>
              </a:ext>
            </a:extLst>
          </p:cNvPr>
          <p:cNvSpPr txBox="1"/>
          <p:nvPr/>
        </p:nvSpPr>
        <p:spPr>
          <a:xfrm>
            <a:off x="1455820" y="1994579"/>
            <a:ext cx="6027821" cy="5670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  <a:buSzPct val="100000"/>
            </a:pPr>
            <a:r>
              <a:rPr lang="en-US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AGENTS.md</a:t>
            </a:r>
            <a:r>
              <a:rPr lang="en-US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is the handbook for humans and agents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1503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C058B-028D-E36A-C9FC-70924CE0F0B4}"/>
              </a:ext>
            </a:extLst>
          </p:cNvPr>
          <p:cNvSpPr txBox="1"/>
          <p:nvPr/>
        </p:nvSpPr>
        <p:spPr>
          <a:xfrm>
            <a:off x="980573" y="1577531"/>
            <a:ext cx="7182854" cy="3083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  <a:buSzPct val="100000"/>
            </a:pPr>
            <a:r>
              <a:rPr lang="en-US" sz="20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dev/run-in-env.sh</a:t>
            </a: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wraps R sessions with </a:t>
            </a:r>
            <a:r>
              <a:rPr lang="en-US" sz="2000" dirty="0" err="1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micromamba</a:t>
            </a:r>
            <a:endParaRPr lang="en-US" sz="2000" dirty="0">
              <a:solidFill>
                <a:srgbClr val="E2E8F0"/>
              </a:solidFill>
              <a:latin typeface="Trebuchet MS" pitchFamily="34" charset="0"/>
              <a:ea typeface="Trebuchet MS" pitchFamily="34" charset="-122"/>
              <a:cs typeface="Trebuchet MS" pitchFamily="34" charset="-120"/>
            </a:endParaRPr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endParaRPr lang="en-US" sz="2000" dirty="0"/>
          </a:p>
          <a:p>
            <a:pPr algn="l">
              <a:lnSpc>
                <a:spcPct val="200000"/>
              </a:lnSpc>
              <a:buSzPct val="100000"/>
            </a:pPr>
            <a:r>
              <a:rPr lang="en-US" sz="2000" b="1" dirty="0" err="1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environment.yml</a:t>
            </a: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pins R version and packages</a:t>
            </a:r>
          </a:p>
          <a:p>
            <a:pPr algn="l">
              <a:lnSpc>
                <a:spcPct val="200000"/>
              </a:lnSpc>
              <a:buSzPct val="100000"/>
            </a:pPr>
            <a:endParaRPr lang="en-US" sz="2000" i="1" dirty="0">
              <a:solidFill>
                <a:srgbClr val="E2E8F0"/>
              </a:solidFill>
              <a:latin typeface="Trebuchet MS" pitchFamily="34" charset="0"/>
            </a:endParaRPr>
          </a:p>
          <a:p>
            <a:pPr algn="l">
              <a:lnSpc>
                <a:spcPct val="200000"/>
              </a:lnSpc>
              <a:buSzPct val="100000"/>
            </a:pPr>
            <a:r>
              <a:rPr lang="en-US" sz="2000" i="1" dirty="0">
                <a:solidFill>
                  <a:srgbClr val="E2E8F0"/>
                </a:solidFill>
                <a:latin typeface="Trebuchet MS" pitchFamily="34" charset="0"/>
              </a:rPr>
              <a:t>Solves big pain points with reproducible containers 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3286323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WORKFLOW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Pipeline Overview</a:t>
            </a:r>
          </a:p>
          <a:p>
            <a:pPr marL="0" indent="0" algn="l">
              <a:buNone/>
            </a:pP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8240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>
              <a:lnSpc>
                <a:spcPct val="150000"/>
              </a:lnSpc>
              <a:buSzPct val="100000"/>
              <a:buFontTx/>
              <a:buChar char="•"/>
            </a:pPr>
            <a:r>
              <a:rPr lang="en-US" sz="2400" b="1" dirty="0" err="1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Makefile</a:t>
            </a: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sequences scripts for deterministic builds</a:t>
            </a:r>
          </a:p>
          <a:p>
            <a:pPr marL="171450" indent="-171450" algn="l">
              <a:lnSpc>
                <a:spcPct val="150000"/>
              </a:lnSpc>
              <a:buSzPct val="100000"/>
              <a:buChar char="•"/>
            </a:pPr>
            <a:r>
              <a:rPr lang="en-US" sz="2400" dirty="0" err="1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Makefile</a:t>
            </a: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orchestrates </a:t>
            </a:r>
            <a:r>
              <a:rPr lang="en-US" sz="24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01_prepare.R</a:t>
            </a: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then </a:t>
            </a:r>
            <a:r>
              <a:rPr lang="en-US" sz="24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02_model.R</a:t>
            </a:r>
            <a:endParaRPr lang="en-US" sz="2400" dirty="0"/>
          </a:p>
          <a:p>
            <a:pPr marL="171450" indent="-171450" algn="l">
              <a:lnSpc>
                <a:spcPct val="15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Data flows </a:t>
            </a:r>
            <a:r>
              <a:rPr lang="en-US" sz="24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raw -&gt; processed -&gt; results/metrics.yml</a:t>
            </a:r>
            <a:endParaRPr lang="en-US" sz="2400" dirty="0"/>
          </a:p>
          <a:p>
            <a:pPr marL="171450" indent="-171450" algn="l">
              <a:lnSpc>
                <a:spcPct val="15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Quarto report reads results for publication-ready prose</a:t>
            </a:r>
            <a:endParaRPr lang="en-US" sz="2400" dirty="0"/>
          </a:p>
          <a:p>
            <a:pPr marL="171450" indent="-171450" algn="l">
              <a:lnSpc>
                <a:spcPct val="15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Agents run everything via the environment wrapper</a:t>
            </a:r>
            <a:endParaRPr lang="en-US" sz="24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EXAMPLE STUDY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Lexical Decision in Chinese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5192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Wang et al. (2025) Simplified Chinese Lexicon Project. </a:t>
            </a:r>
            <a:r>
              <a:rPr lang="en-US" sz="1950" i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Behavior Research Methods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.</a:t>
            </a:r>
            <a:endParaRPr lang="en-US" sz="195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Sun et al. (2018) Chinese Lexical Database. </a:t>
            </a:r>
            <a:r>
              <a:rPr lang="en-US" sz="1950" i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Behavior Research Methods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.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609600" y="3019871"/>
            <a:ext cx="7924800" cy="1122164"/>
          </a:xfrm>
          <a:prstGeom prst="roundRect">
            <a:avLst>
              <a:gd name="adj" fmla="val 15279"/>
            </a:avLst>
          </a:prstGeom>
          <a:solidFill>
            <a:srgbClr val="1B2A44"/>
          </a:solidFill>
          <a:ln/>
          <a:effectLst>
            <a:outerShdw blurRad="171450" dist="76200" dir="5400000" algn="bl" rotWithShape="0">
              <a:srgbClr val="050C1A">
                <a:alpha val="3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857250" y="3229421"/>
            <a:ext cx="7578090" cy="703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69"/>
              </a:lnSpc>
              <a:buNone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Agents start by running the baseline pipeline to reproduce </a:t>
            </a:r>
            <a:r>
              <a:rPr lang="en-US" sz="195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results/</a:t>
            </a:r>
            <a:r>
              <a:rPr lang="en-US" sz="1950" b="1" dirty="0" err="1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metrics.yml</a:t>
            </a:r>
            <a:endParaRPr lang="en-US" sz="195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DCA52-FCCF-DB4F-0261-47D227E28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7A3D287-F6AB-3007-E33C-038F100B056A}"/>
              </a:ext>
            </a:extLst>
          </p:cNvPr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EXAMPLE STUDY</a:t>
            </a:r>
            <a:endParaRPr lang="en-US" sz="13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4797672-005D-48E8-320A-AF74978AE508}"/>
              </a:ext>
            </a:extLst>
          </p:cNvPr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Lexical Decision in Chinese - </a:t>
            </a:r>
            <a:r>
              <a:rPr lang="en-US" sz="3300" b="1" dirty="0" err="1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Megastudy</a:t>
            </a:r>
            <a:endParaRPr lang="en-US" sz="3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F4A817CC-C4EE-2C62-6019-0B39D39D499E}"/>
              </a:ext>
            </a:extLst>
          </p:cNvPr>
          <p:cNvSpPr/>
          <p:nvPr/>
        </p:nvSpPr>
        <p:spPr>
          <a:xfrm>
            <a:off x="609600" y="1348234"/>
            <a:ext cx="7924800" cy="15192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endParaRPr lang="en-US" sz="19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96C74752-E5DD-0681-551B-8327A951E0FC}"/>
              </a:ext>
            </a:extLst>
          </p:cNvPr>
          <p:cNvSpPr/>
          <p:nvPr/>
        </p:nvSpPr>
        <p:spPr>
          <a:xfrm>
            <a:off x="510540" y="3935657"/>
            <a:ext cx="7924800" cy="1122164"/>
          </a:xfrm>
          <a:prstGeom prst="roundRect">
            <a:avLst>
              <a:gd name="adj" fmla="val 15279"/>
            </a:avLst>
          </a:prstGeom>
          <a:solidFill>
            <a:srgbClr val="1B2A44"/>
          </a:solidFill>
          <a:ln/>
          <a:effectLst>
            <a:outerShdw blurRad="171450" dist="76200" dir="5400000" algn="bl" rotWithShape="0">
              <a:srgbClr val="050C1A">
                <a:alpha val="30000"/>
              </a:srgbClr>
            </a:outerShdw>
          </a:effectLst>
        </p:spPr>
        <p:txBody>
          <a:bodyPr wrap="square" rtlCol="0" anchor="ctr"/>
          <a:lstStyle/>
          <a:p>
            <a:pPr>
              <a:lnSpc>
                <a:spcPts val="2691"/>
              </a:lnSpc>
              <a:buSzPct val="100000"/>
            </a:pPr>
            <a:r>
              <a:rPr lang="en-US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Wang et al. (2025) Simplified Chinese Lexicon Project. </a:t>
            </a:r>
            <a:r>
              <a:rPr lang="en-US" i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Behavior Research Methods</a:t>
            </a:r>
            <a:r>
              <a:rPr lang="en-US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.</a:t>
            </a:r>
            <a:endParaRPr lang="en-US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0E2787C0-5AB3-A855-2943-2D8D637A2513}"/>
              </a:ext>
            </a:extLst>
          </p:cNvPr>
          <p:cNvSpPr/>
          <p:nvPr/>
        </p:nvSpPr>
        <p:spPr>
          <a:xfrm>
            <a:off x="857250" y="3229421"/>
            <a:ext cx="7578090" cy="703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69"/>
              </a:lnSpc>
              <a:buNone/>
            </a:pPr>
            <a:endParaRPr lang="en-US" sz="19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3F16AC-C737-B182-815A-50DB2B3289F1}"/>
              </a:ext>
            </a:extLst>
          </p:cNvPr>
          <p:cNvSpPr txBox="1"/>
          <p:nvPr/>
        </p:nvSpPr>
        <p:spPr>
          <a:xfrm>
            <a:off x="510540" y="1711569"/>
            <a:ext cx="734046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8 105 characters + 4 864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pseudocharacters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~376 000 trials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Lexical decision task: real vs pseudo character judgements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Measures reaction time, accuracy, z-scores per character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Open-access benchmark for visual word recognition in Chinese</a:t>
            </a:r>
          </a:p>
        </p:txBody>
      </p:sp>
    </p:spTree>
    <p:extLst>
      <p:ext uri="{BB962C8B-B14F-4D97-AF65-F5344CB8AC3E}">
        <p14:creationId xmlns:p14="http://schemas.microsoft.com/office/powerpoint/2010/main" val="3075091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1F1CD-ECCC-A754-213B-5B89CF0D0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CE357BA2-7742-9568-DF96-B5C2E55E3CE1}"/>
              </a:ext>
            </a:extLst>
          </p:cNvPr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Lexical properties of Chinese</a:t>
            </a:r>
            <a:endParaRPr lang="en-US" sz="3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1DD498C-64C7-FB09-B321-BF567876B317}"/>
              </a:ext>
            </a:extLst>
          </p:cNvPr>
          <p:cNvSpPr/>
          <p:nvPr/>
        </p:nvSpPr>
        <p:spPr>
          <a:xfrm>
            <a:off x="609600" y="1348234"/>
            <a:ext cx="7924800" cy="15192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endParaRPr lang="en-US" sz="19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6F27A29-C1BB-7396-B70F-B762D2D8CCA3}"/>
              </a:ext>
            </a:extLst>
          </p:cNvPr>
          <p:cNvSpPr/>
          <p:nvPr/>
        </p:nvSpPr>
        <p:spPr>
          <a:xfrm>
            <a:off x="510540" y="3935657"/>
            <a:ext cx="7924800" cy="1122164"/>
          </a:xfrm>
          <a:prstGeom prst="roundRect">
            <a:avLst>
              <a:gd name="adj" fmla="val 15279"/>
            </a:avLst>
          </a:prstGeom>
          <a:solidFill>
            <a:srgbClr val="1B2A44"/>
          </a:solidFill>
          <a:ln/>
          <a:effectLst>
            <a:outerShdw blurRad="171450" dist="76200" dir="5400000" algn="bl" rotWithShape="0">
              <a:srgbClr val="050C1A">
                <a:alpha val="30000"/>
              </a:srgbClr>
            </a:outerShdw>
          </a:effectLst>
        </p:spPr>
        <p:txBody>
          <a:bodyPr wrap="square" rtlCol="0" anchor="ctr"/>
          <a:lstStyle/>
          <a:p>
            <a:pPr>
              <a:lnSpc>
                <a:spcPts val="2691"/>
              </a:lnSpc>
              <a:buSzPct val="100000"/>
            </a:pPr>
            <a:r>
              <a:rPr lang="en-US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Sun et al. (2018) Chinese Lexical Database. </a:t>
            </a:r>
            <a:r>
              <a:rPr lang="en-US" i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Behavior Research Methods</a:t>
            </a:r>
            <a:r>
              <a:rPr lang="en-US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.</a:t>
            </a:r>
            <a:endParaRPr lang="en-US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13D050AA-3704-D9CE-8836-29F20F19504B}"/>
              </a:ext>
            </a:extLst>
          </p:cNvPr>
          <p:cNvSpPr/>
          <p:nvPr/>
        </p:nvSpPr>
        <p:spPr>
          <a:xfrm>
            <a:off x="857250" y="3229421"/>
            <a:ext cx="7578090" cy="703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69"/>
              </a:lnSpc>
              <a:buNone/>
            </a:pPr>
            <a:endParaRPr lang="en-US" sz="1950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EE22ADF8-0AD7-53AD-19A0-FBAE271C37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" y="1577717"/>
            <a:ext cx="7632563" cy="1703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~49 000 words and 4 900 unique characters in simplified Mandarin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260 + lexical and psycholinguistic variables (e.g. frequency, strokes)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Compiled from corpora and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behavioural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norms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Reference set for form, meaning and familiarity in lexical research</a:t>
            </a:r>
          </a:p>
        </p:txBody>
      </p:sp>
    </p:spTree>
    <p:extLst>
      <p:ext uri="{BB962C8B-B14F-4D97-AF65-F5344CB8AC3E}">
        <p14:creationId xmlns:p14="http://schemas.microsoft.com/office/powerpoint/2010/main" val="3523450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SETTING THE STAGE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Pre-requisites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32992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ct val="25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Familiarity with LLM chatbots such as ChatGPT</a:t>
            </a:r>
            <a:endParaRPr lang="en-US" sz="1950" dirty="0"/>
          </a:p>
          <a:p>
            <a:pPr marL="171450" indent="-171450" algn="l">
              <a:lnSpc>
                <a:spcPct val="25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Comfortable with R (ideas apply to Python and beyond)</a:t>
            </a:r>
            <a:endParaRPr lang="en-US" sz="1950" dirty="0"/>
          </a:p>
          <a:p>
            <a:pPr marL="171450" indent="-171450" algn="l">
              <a:lnSpc>
                <a:spcPct val="250000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Curiosity to explore </a:t>
            </a:r>
            <a:r>
              <a:rPr lang="en-US" sz="195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探索未至之境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- discovering what lies ahead</a:t>
            </a:r>
            <a:endParaRPr lang="en-US" sz="19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 DEMO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Builder Pattern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8240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Prompt: add a predictor and rerun the report</a:t>
            </a:r>
            <a:endParaRPr lang="en-US" sz="240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 invokes wrapper scripts and Makefile targets</a:t>
            </a:r>
            <a:endParaRPr lang="en-US" sz="240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Pipeline regenerates outputs and report in minutes</a:t>
            </a:r>
            <a:endParaRPr lang="en-US" sz="240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4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Diff showcases exactly what changed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 DEMO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Pull Request Review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6716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 second agent reads the diff and writes a review</a:t>
            </a:r>
            <a:endParaRPr lang="en-US" sz="195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Human reviews the agent's comments and approves or requests changes</a:t>
            </a:r>
            <a:endParaRPr lang="en-US" sz="195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Iterative loop maintains velocity and oversight</a:t>
            </a:r>
            <a:endParaRPr lang="en-US" sz="195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PLAYBOOK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 Patterns to Copy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8240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Builder: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proposes and implements code changes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Checker: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audits diffs, reruns tests, validates outputs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Critic: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recommends diagnostics or tests when needed</a:t>
            </a:r>
            <a:endParaRPr lang="en-US" sz="195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Human: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remains final approver and ethical backstop</a:t>
            </a:r>
            <a:endParaRPr lang="en-US" sz="195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NEXT STEPS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Where to Start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6716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Pick one pipeline stage - cleaning, modelling, or reporting – and ask for changes 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endParaRPr lang="en-US" sz="20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Keep tasks atomic so agents (and collaborators) can slot in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endParaRPr lang="en-US" sz="20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Track outputs in version control for transparent reviews</a:t>
            </a:r>
            <a:endParaRPr lang="en-US" sz="20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6DD92-F14E-30CA-4E56-670292829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BE64293-66C2-EB69-B0DA-CE95FF94B77C}"/>
              </a:ext>
            </a:extLst>
          </p:cNvPr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NEXT STEPS</a:t>
            </a:r>
            <a:endParaRPr lang="en-US" sz="13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3B513E4F-1582-E813-C007-08DD83BE1B40}"/>
              </a:ext>
            </a:extLst>
          </p:cNvPr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The future…</a:t>
            </a:r>
            <a:endParaRPr lang="en-US" sz="3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229F6F21-C18F-A950-8E4F-97BEB15AC1EE}"/>
              </a:ext>
            </a:extLst>
          </p:cNvPr>
          <p:cNvSpPr/>
          <p:nvPr/>
        </p:nvSpPr>
        <p:spPr>
          <a:xfrm>
            <a:off x="609600" y="1348234"/>
            <a:ext cx="7924800" cy="16716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Pick one pipeline stage - cleaning, modelling, or reporting – and ask for changes 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endParaRPr lang="en-US" sz="20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Keep tasks atomic so agents (and collaborators) can slot in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endParaRPr lang="en-US" sz="20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Track outputs in version control for transparent reviews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864273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2090328-08F2-6485-EC1E-8C933B178D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7896954"/>
              </p:ext>
            </p:extLst>
          </p:nvPr>
        </p:nvGraphicFramePr>
        <p:xfrm>
          <a:off x="514350" y="1923415"/>
          <a:ext cx="7599363" cy="2141220"/>
        </p:xfrm>
        <a:graphic>
          <a:graphicData uri="http://schemas.openxmlformats.org/drawingml/2006/table">
            <a:tbl>
              <a:tblPr/>
              <a:tblGrid>
                <a:gridCol w="1809750">
                  <a:extLst>
                    <a:ext uri="{9D8B030D-6E8A-4147-A177-3AD203B41FA5}">
                      <a16:colId xmlns:a16="http://schemas.microsoft.com/office/drawing/2014/main" val="660866133"/>
                    </a:ext>
                  </a:extLst>
                </a:gridCol>
                <a:gridCol w="3256492">
                  <a:extLst>
                    <a:ext uri="{9D8B030D-6E8A-4147-A177-3AD203B41FA5}">
                      <a16:colId xmlns:a16="http://schemas.microsoft.com/office/drawing/2014/main" val="1778709675"/>
                    </a:ext>
                  </a:extLst>
                </a:gridCol>
                <a:gridCol w="2533121">
                  <a:extLst>
                    <a:ext uri="{9D8B030D-6E8A-4147-A177-3AD203B41FA5}">
                      <a16:colId xmlns:a16="http://schemas.microsoft.com/office/drawing/2014/main" val="201764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 dirty="0">
                          <a:solidFill>
                            <a:srgbClr val="9C4E1E"/>
                          </a:solidFill>
                        </a:rPr>
                        <a:t>Aspect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>
                          <a:solidFill>
                            <a:srgbClr val="9C4E1E"/>
                          </a:solidFill>
                        </a:rPr>
                        <a:t>Doing the Work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 dirty="0">
                          <a:solidFill>
                            <a:srgbClr val="9C4E1E"/>
                          </a:solidFill>
                        </a:rPr>
                        <a:t>Managing / Orchestrating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51735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b="1" dirty="0"/>
                        <a:t>Focus</a:t>
                      </a:r>
                      <a:endParaRPr lang="en-GB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Writing code, running analyses, interpreting results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Designing workflows, assigning tasks, integrating outputs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99182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b="1"/>
                        <a:t>Skills</a:t>
                      </a:r>
                      <a:endParaRPr lang="en-GB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Technical proficiency, attention to detail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Planning, coordination, system thinking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31108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b="1"/>
                        <a:t>Tools</a:t>
                      </a:r>
                      <a:endParaRPr lang="en-GB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IDEs, scripts, datasets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Repos, specs, pipelines, agents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4081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b="1"/>
                        <a:t>Mindset</a:t>
                      </a:r>
                      <a:endParaRPr lang="en-GB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“How do I solve this?”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“Who or what should solve this, and how do pieces fit together?”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740545"/>
                  </a:ext>
                </a:extLst>
              </a:tr>
            </a:tbl>
          </a:graphicData>
        </a:graphic>
      </p:graphicFrame>
      <p:sp>
        <p:nvSpPr>
          <p:cNvPr id="3" name="Text 1">
            <a:extLst>
              <a:ext uri="{FF2B5EF4-FFF2-40B4-BE49-F238E27FC236}">
                <a16:creationId xmlns:a16="http://schemas.microsoft.com/office/drawing/2014/main" id="{A192ED96-3E6E-D9B9-F005-B3FB09CFC8CD}"/>
              </a:ext>
            </a:extLst>
          </p:cNvPr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The future…</a:t>
            </a: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17180451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Details about METR's evaluation of OpenAI GPT-5 | METR's Autonomy  Evaluation Resources">
            <a:extLst>
              <a:ext uri="{FF2B5EF4-FFF2-40B4-BE49-F238E27FC236}">
                <a16:creationId xmlns:a16="http://schemas.microsoft.com/office/drawing/2014/main" id="{7D265135-7E04-40E0-107B-D66561986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" y="0"/>
            <a:ext cx="87757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0991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6" name="Picture 4" descr="GPT-5 Independent Evaluation Results by METR : r/accelerate">
            <a:extLst>
              <a:ext uri="{FF2B5EF4-FFF2-40B4-BE49-F238E27FC236}">
                <a16:creationId xmlns:a16="http://schemas.microsoft.com/office/drawing/2014/main" id="{AC32AC23-635D-1FD4-393C-41BEE69C3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1803"/>
            <a:ext cx="9144000" cy="4268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2409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BFAF0-B110-EF56-5665-03B6A603E9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05E71A7-0765-0563-0D7F-AB2A1EC97404}"/>
              </a:ext>
            </a:extLst>
          </p:cNvPr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NEXT STEPS</a:t>
            </a:r>
            <a:endParaRPr lang="en-US" sz="13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51434A0-EB43-FC2C-4EE2-A6F254F9DE0C}"/>
              </a:ext>
            </a:extLst>
          </p:cNvPr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The possibilities are tremendous! but</a:t>
            </a:r>
            <a:endParaRPr lang="en-US" sz="3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D0D4D22F-FD1D-92EB-A267-D199944D3507}"/>
              </a:ext>
            </a:extLst>
          </p:cNvPr>
          <p:cNvSpPr/>
          <p:nvPr/>
        </p:nvSpPr>
        <p:spPr>
          <a:xfrm>
            <a:off x="609600" y="1348234"/>
            <a:ext cx="7924800" cy="16716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algn="l">
              <a:lnSpc>
                <a:spcPts val="2691"/>
              </a:lnSpc>
              <a:buSzPct val="100000"/>
            </a:pPr>
            <a:endParaRPr lang="en-US" sz="2000" dirty="0"/>
          </a:p>
        </p:txBody>
      </p:sp>
      <p:pic>
        <p:nvPicPr>
          <p:cNvPr id="11266" name="Picture 2" descr="The Origin of “With Great Power Comes Great Responsibility” &amp; 7 Other  Surprising Parts of Spider-Man's Comic Book History – We Minored in Film">
            <a:extLst>
              <a:ext uri="{FF2B5EF4-FFF2-40B4-BE49-F238E27FC236}">
                <a16:creationId xmlns:a16="http://schemas.microsoft.com/office/drawing/2014/main" id="{4B4CDA56-600B-D22E-3841-915087181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476" y="1591122"/>
            <a:ext cx="3371850" cy="3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1108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7ADF58-33E5-D1CB-A816-9EBC0A084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635A8F5-E044-39EE-9C74-E10095D361A7}"/>
              </a:ext>
            </a:extLst>
          </p:cNvPr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 TALK</a:t>
            </a:r>
            <a:endParaRPr lang="en-US" sz="13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FC66AC7-3021-6B9A-ADFF-4D9C55069FFF}"/>
              </a:ext>
            </a:extLst>
          </p:cNvPr>
          <p:cNvSpPr/>
          <p:nvPr/>
        </p:nvSpPr>
        <p:spPr>
          <a:xfrm>
            <a:off x="609600" y="719584"/>
            <a:ext cx="8083296" cy="1181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405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Agentic AI for Reproducible Language Science</a:t>
            </a:r>
            <a:endParaRPr lang="en-US" sz="40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0E25AC51-F21A-7B82-A745-1D8D5E622E7C}"/>
              </a:ext>
            </a:extLst>
          </p:cNvPr>
          <p:cNvSpPr/>
          <p:nvPr/>
        </p:nvSpPr>
        <p:spPr>
          <a:xfrm>
            <a:off x="609600" y="1976884"/>
            <a:ext cx="8083296" cy="32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sz="1800" dirty="0">
                <a:solidFill>
                  <a:srgbClr val="94A3B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From Prompt to Pipeline</a:t>
            </a:r>
            <a:endParaRPr lang="en-US" sz="18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30E15E31-6455-07C5-81B8-71935C3A76E8}"/>
              </a:ext>
            </a:extLst>
          </p:cNvPr>
          <p:cNvSpPr/>
          <p:nvPr/>
        </p:nvSpPr>
        <p:spPr>
          <a:xfrm>
            <a:off x="609600" y="2453878"/>
            <a:ext cx="7924800" cy="1697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91"/>
              </a:lnSpc>
              <a:buNone/>
            </a:pPr>
            <a:endParaRPr lang="en-US" sz="19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62354BC2-F1B2-ED40-D4C5-06347A2A9D49}"/>
              </a:ext>
            </a:extLst>
          </p:cNvPr>
          <p:cNvSpPr/>
          <p:nvPr/>
        </p:nvSpPr>
        <p:spPr>
          <a:xfrm>
            <a:off x="876300" y="2606278"/>
            <a:ext cx="3458718" cy="32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Shane Lindsay</a:t>
            </a:r>
            <a:endParaRPr lang="en-US" sz="20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93B7A91B-9DBA-A388-55E0-4AC6517B0CBF}"/>
              </a:ext>
            </a:extLst>
          </p:cNvPr>
          <p:cNvSpPr/>
          <p:nvPr/>
        </p:nvSpPr>
        <p:spPr>
          <a:xfrm>
            <a:off x="4927772" y="2606278"/>
            <a:ext cx="3458718" cy="32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sz="1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s.lindsay@hull.ac.uk</a:t>
            </a:r>
            <a:endParaRPr lang="en-US" sz="18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B6FE8D84-8C66-81ED-5828-2FD4E83063AE}"/>
              </a:ext>
            </a:extLst>
          </p:cNvPr>
          <p:cNvSpPr/>
          <p:nvPr/>
        </p:nvSpPr>
        <p:spPr>
          <a:xfrm>
            <a:off x="876300" y="3349972"/>
            <a:ext cx="3458718" cy="32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sz="1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University of Hull</a:t>
            </a:r>
            <a:endParaRPr lang="en-US" sz="180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BF69F996-2FE7-149E-26F4-A2BADEA22666}"/>
              </a:ext>
            </a:extLst>
          </p:cNvPr>
          <p:cNvSpPr/>
          <p:nvPr/>
        </p:nvSpPr>
        <p:spPr>
          <a:xfrm>
            <a:off x="4828916" y="4023612"/>
            <a:ext cx="4589936" cy="411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git</a:t>
            </a:r>
            <a:r>
              <a:rPr lang="en-US" sz="18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hub.com/shanelindsay/agentic-r</a:t>
            </a:r>
            <a:endParaRPr lang="en-US" sz="1800" dirty="0"/>
          </a:p>
        </p:txBody>
      </p:sp>
      <p:pic>
        <p:nvPicPr>
          <p:cNvPr id="1026" name="Picture 2" descr="University of Hull – Hands On Education Consultants">
            <a:extLst>
              <a:ext uri="{FF2B5EF4-FFF2-40B4-BE49-F238E27FC236}">
                <a16:creationId xmlns:a16="http://schemas.microsoft.com/office/drawing/2014/main" id="{BCACB71E-8FA0-289A-22DD-420CCBE83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12" y="3183358"/>
            <a:ext cx="2175471" cy="163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about, prices, reviews 2025 ...">
            <a:extLst>
              <a:ext uri="{FF2B5EF4-FFF2-40B4-BE49-F238E27FC236}">
                <a16:creationId xmlns:a16="http://schemas.microsoft.com/office/drawing/2014/main" id="{35088A09-C54A-C62E-93DF-4A84CAA21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668" y="3761149"/>
            <a:ext cx="834580" cy="834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762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CC3BDA-3A23-F248-3CDB-A8B298BA0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55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458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DEFINITIONS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What Is an Agent?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435142" y="1673086"/>
            <a:ext cx="7924800" cy="2165747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A general-purpose </a:t>
            </a:r>
            <a:r>
              <a:rPr lang="en-US" sz="1950" dirty="0" err="1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genAI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LLM embedded in a computing environment</a:t>
            </a:r>
            <a:endParaRPr lang="en-US" sz="195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Reads and writes files, runs bash (</a:t>
            </a:r>
            <a:r>
              <a:rPr lang="en-US" sz="1950" dirty="0" err="1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linux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) or PowerShell (Windows), calls APIs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</a:rPr>
              <a:t>Can run on local machine or in cloud container</a:t>
            </a:r>
            <a:endParaRPr lang="en-US" sz="195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Operates (semi)-autonomously in scoped windows (approx. 20 minutes)</a:t>
            </a:r>
            <a:endParaRPr lang="en-US" sz="195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Searches, codes, executes, documents - linked into full research loops</a:t>
            </a:r>
            <a:endParaRPr lang="en-US" sz="19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6E2984-5C94-436B-403F-618B8F4F9E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181" b="20468"/>
          <a:stretch>
            <a:fillRect/>
          </a:stretch>
        </p:blipFill>
        <p:spPr>
          <a:xfrm>
            <a:off x="6289508" y="0"/>
            <a:ext cx="2854492" cy="17227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CONTEXT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Why Agents Now 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8240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Latest LLMs now handle multi-step, tool-rich workflows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/>
              <a:t>Substantial progress in capability 2025 (and last 3 months)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Usage costs now fit student and lab budgets</a:t>
            </a:r>
            <a:endParaRPr lang="en-US" sz="1600" dirty="0">
              <a:solidFill>
                <a:srgbClr val="E2E8F0"/>
              </a:solidFill>
              <a:latin typeface="Trebuchet MS" pitchFamily="34" charset="0"/>
              <a:ea typeface="Trebuchet MS" pitchFamily="34" charset="-122"/>
              <a:cs typeface="Trebuchet MS" pitchFamily="34" charset="-120"/>
            </a:endParaRPr>
          </a:p>
          <a:p>
            <a:pPr marL="628650" lvl="1" indent="-171450">
              <a:lnSpc>
                <a:spcPts val="2691"/>
              </a:lnSpc>
              <a:buSzPct val="100000"/>
              <a:buChar char="•"/>
            </a:pPr>
            <a:r>
              <a:rPr lang="en-US" sz="1600" dirty="0">
                <a:solidFill>
                  <a:srgbClr val="E2E8F0"/>
                </a:solidFill>
                <a:latin typeface="Trebuchet MS" pitchFamily="34" charset="0"/>
              </a:rPr>
              <a:t>Agents use a lot of tokens, hence expensive</a:t>
            </a:r>
            <a:endParaRPr lang="en-US" sz="160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Interfaces are accessible beyond specialist teams </a:t>
            </a:r>
            <a:endParaRPr lang="en-US" sz="2000" dirty="0"/>
          </a:p>
          <a:p>
            <a:pPr algn="l">
              <a:lnSpc>
                <a:spcPts val="2691"/>
              </a:lnSpc>
              <a:buSzPct val="100000"/>
            </a:pP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09600" y="3324671"/>
            <a:ext cx="7924800" cy="1100138"/>
          </a:xfrm>
          <a:prstGeom prst="roundRect">
            <a:avLst>
              <a:gd name="adj" fmla="val 13853"/>
            </a:avLst>
          </a:prstGeom>
          <a:solidFill>
            <a:srgbClr val="111F3B"/>
          </a:solidFill>
          <a:ln/>
          <a:effectLst>
            <a:outerShdw blurRad="171450" dist="76200" dir="5400000" algn="bl" rotWithShape="0">
              <a:srgbClr val="050C1A">
                <a:alpha val="35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38175" y="3324671"/>
            <a:ext cx="0" cy="1100137"/>
          </a:xfrm>
          <a:prstGeom prst="line">
            <a:avLst/>
          </a:prstGeom>
          <a:noFill/>
          <a:ln w="57150">
            <a:solidFill>
              <a:srgbClr val="F97316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7" name="Text 5"/>
          <p:cNvSpPr/>
          <p:nvPr/>
        </p:nvSpPr>
        <p:spPr>
          <a:xfrm>
            <a:off x="895350" y="3496121"/>
            <a:ext cx="7558659" cy="757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82"/>
              </a:lnSpc>
              <a:buNone/>
            </a:pPr>
            <a:r>
              <a:rPr lang="en-US" sz="2100" b="1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Provocation: By the end of 2025 nobody needs to code or launch SPSS ever again</a:t>
            </a:r>
            <a:endParaRPr lang="en-US" sz="2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PRACTICALITIES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What Does It Cost?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1824038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algn="l">
              <a:lnSpc>
                <a:spcPct val="200000"/>
              </a:lnSpc>
              <a:buSzPct val="100000"/>
            </a:pPr>
            <a:r>
              <a:rPr lang="en-US" sz="2000" i="1" dirty="0">
                <a:solidFill>
                  <a:srgbClr val="FFFF0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One dial: fast and dumb </a:t>
            </a:r>
            <a:r>
              <a:rPr lang="en-US" sz="2000" i="1" dirty="0">
                <a:solidFill>
                  <a:schemeClr val="accent2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versus</a:t>
            </a:r>
            <a:r>
              <a:rPr lang="en-US" sz="2000" i="1" dirty="0">
                <a:solidFill>
                  <a:srgbClr val="FFFF0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slow and smart</a:t>
            </a:r>
            <a:endParaRPr lang="en-US" sz="2000" i="1" dirty="0">
              <a:solidFill>
                <a:srgbClr val="FFFF00"/>
              </a:solidFill>
            </a:endParaRPr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Heavy daily use approx. $200 per month (codex, grok, </a:t>
            </a:r>
            <a:r>
              <a:rPr lang="en-US" sz="2000" dirty="0" err="1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claude</a:t>
            </a: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)</a:t>
            </a:r>
            <a:endParaRPr lang="en-US" sz="200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Moderate schedules approx. $100 per month</a:t>
            </a:r>
            <a:endParaRPr lang="en-US" sz="2000" dirty="0"/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Light exploration approx. $20 per month, plus free starter tiers</a:t>
            </a:r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Cheaper options &lt;$20 per month</a:t>
            </a:r>
          </a:p>
          <a:p>
            <a:pPr marL="171450" indent="-171450" algn="l">
              <a:lnSpc>
                <a:spcPct val="200000"/>
              </a:lnSpc>
              <a:buSzPct val="100000"/>
              <a:buChar char="•"/>
            </a:pPr>
            <a:endParaRPr lang="en-US" sz="2000" dirty="0"/>
          </a:p>
        </p:txBody>
      </p:sp>
      <p:pic>
        <p:nvPicPr>
          <p:cNvPr id="9218" name="Picture 2" descr="A Quick Guide to Chinese Currency">
            <a:extLst>
              <a:ext uri="{FF2B5EF4-FFF2-40B4-BE49-F238E27FC236}">
                <a16:creationId xmlns:a16="http://schemas.microsoft.com/office/drawing/2014/main" id="{4E281D23-0F3B-EB39-A1BE-B0A86B66F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9465" y="258735"/>
            <a:ext cx="1981951" cy="92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00050"/>
            <a:ext cx="8083296" cy="243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17"/>
              </a:lnSpc>
              <a:buNone/>
            </a:pPr>
            <a:r>
              <a:rPr lang="en-US" sz="1350" dirty="0">
                <a:solidFill>
                  <a:srgbClr val="F97316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ECOSYSTEM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609600" y="719584"/>
            <a:ext cx="8083296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300" b="1" dirty="0">
                <a:solidFill>
                  <a:srgbClr val="38BDF8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Example Agent Models and Platforms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609600" y="1348234"/>
            <a:ext cx="7924800" cy="2013347"/>
          </a:xfrm>
          <a:prstGeom prst="rect">
            <a:avLst/>
          </a:prstGeom>
          <a:noFill/>
          <a:ln/>
        </p:spPr>
        <p:txBody>
          <a:bodyPr wrap="square" lIns="171450" tIns="0" rIns="0" bIns="0" rtlCol="0" anchor="t"/>
          <a:lstStyle/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US: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Codex (OpenAI), Claude Code (Anthropic), Gemini (Google), Cursor, Copilot</a:t>
            </a:r>
            <a:endParaRPr lang="en-US" sz="1950" dirty="0"/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China: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Kimi K2 (thinking), Qwen 3, GLM 4.6, Mini-max M2</a:t>
            </a:r>
            <a:endParaRPr lang="en-US" sz="1950" dirty="0"/>
          </a:p>
          <a:p>
            <a:pPr algn="l">
              <a:lnSpc>
                <a:spcPts val="2691"/>
              </a:lnSpc>
              <a:buSzPct val="100000"/>
            </a:pPr>
            <a:endParaRPr lang="en-US" sz="1950" b="1" dirty="0">
              <a:solidFill>
                <a:srgbClr val="E2E8F0"/>
              </a:solidFill>
              <a:latin typeface="Trebuchet MS" pitchFamily="34" charset="0"/>
              <a:ea typeface="Trebuchet MS" pitchFamily="34" charset="-122"/>
              <a:cs typeface="Trebuchet MS" pitchFamily="34" charset="-120"/>
            </a:endParaRPr>
          </a:p>
          <a:p>
            <a:pPr algn="l">
              <a:lnSpc>
                <a:spcPts val="2691"/>
              </a:lnSpc>
              <a:buSzPct val="100000"/>
            </a:pPr>
            <a:r>
              <a:rPr lang="en-US" sz="1950" b="1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Today:</a:t>
            </a: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 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Codex leads for capability, Claude Code 4.5 close</a:t>
            </a:r>
          </a:p>
          <a:p>
            <a:pPr marL="171450" indent="-171450" algn="l">
              <a:lnSpc>
                <a:spcPts val="2691"/>
              </a:lnSpc>
              <a:buSzPct val="100000"/>
              <a:buChar char="•"/>
            </a:pPr>
            <a:r>
              <a:rPr lang="en-US" sz="1950" dirty="0">
                <a:solidFill>
                  <a:srgbClr val="E2E8F0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GLM/K2 offer best value</a:t>
            </a:r>
            <a:endParaRPr lang="en-US" sz="19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FABB624F-BF77-4AE1-B71D-2D681D473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4A7463-C2EE-C255-432C-BC67EBD6F9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6" r="39014"/>
          <a:stretch>
            <a:fillRect/>
          </a:stretch>
        </p:blipFill>
        <p:spPr>
          <a:xfrm>
            <a:off x="20" y="10"/>
            <a:ext cx="5527522" cy="5143490"/>
          </a:xfrm>
          <a:prstGeom prst="rect">
            <a:avLst/>
          </a:prstGeom>
        </p:spPr>
      </p:pic>
      <p:pic>
        <p:nvPicPr>
          <p:cNvPr id="2052" name="Picture 4" descr="Qwen Code Screenshot">
            <a:extLst>
              <a:ext uri="{FF2B5EF4-FFF2-40B4-BE49-F238E27FC236}">
                <a16:creationId xmlns:a16="http://schemas.microsoft.com/office/drawing/2014/main" id="{84A8522E-7212-291C-EB16-56EA1387C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943"/>
          <a:stretch>
            <a:fillRect/>
          </a:stretch>
        </p:blipFill>
        <p:spPr bwMode="auto">
          <a:xfrm>
            <a:off x="5650992" y="10"/>
            <a:ext cx="3493008" cy="2510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emini CLI | gemini-cli">
            <a:extLst>
              <a:ext uri="{FF2B5EF4-FFF2-40B4-BE49-F238E27FC236}">
                <a16:creationId xmlns:a16="http://schemas.microsoft.com/office/drawing/2014/main" id="{F1EA7055-C013-9E13-79CB-9C90EAAAC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7" b="-2"/>
          <a:stretch>
            <a:fillRect/>
          </a:stretch>
        </p:blipFill>
        <p:spPr bwMode="auto">
          <a:xfrm>
            <a:off x="5650990" y="2633472"/>
            <a:ext cx="3493010" cy="2510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7867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532</TotalTime>
  <Words>1508</Words>
  <Application>Microsoft Office PowerPoint</Application>
  <PresentationFormat>On-screen Show (16:9)</PresentationFormat>
  <Paragraphs>267</Paragraphs>
  <Slides>39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Cascadia Code</vt:lpstr>
      <vt:lpstr>Trebuchet MS</vt:lpstr>
      <vt:lpstr>Celestial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Hull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Agentic AI for Reproducible Language Science</dc:title>
  <dc:subject>Agent Talk</dc:subject>
  <dc:creator>Shane Lindsay</dc:creator>
  <cp:lastModifiedBy>Shane Lindsay</cp:lastModifiedBy>
  <cp:revision>5</cp:revision>
  <dcterms:created xsi:type="dcterms:W3CDTF">2025-11-01T19:14:05Z</dcterms:created>
  <dcterms:modified xsi:type="dcterms:W3CDTF">2025-11-07T20:18:01Z</dcterms:modified>
</cp:coreProperties>
</file>